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08" r:id="rId1"/>
  </p:sldMasterIdLst>
  <p:notesMasterIdLst>
    <p:notesMasterId r:id="rId107"/>
  </p:notesMasterIdLst>
  <p:sldIdLst>
    <p:sldId id="258" r:id="rId2"/>
    <p:sldId id="257" r:id="rId3"/>
    <p:sldId id="259" r:id="rId4"/>
    <p:sldId id="260" r:id="rId5"/>
    <p:sldId id="261" r:id="rId6"/>
    <p:sldId id="315" r:id="rId7"/>
    <p:sldId id="262" r:id="rId8"/>
    <p:sldId id="316" r:id="rId9"/>
    <p:sldId id="263" r:id="rId10"/>
    <p:sldId id="264" r:id="rId11"/>
    <p:sldId id="265" r:id="rId12"/>
    <p:sldId id="266" r:id="rId13"/>
    <p:sldId id="267" r:id="rId14"/>
    <p:sldId id="317" r:id="rId15"/>
    <p:sldId id="318" r:id="rId16"/>
    <p:sldId id="319" r:id="rId17"/>
    <p:sldId id="268" r:id="rId18"/>
    <p:sldId id="320" r:id="rId19"/>
    <p:sldId id="269" r:id="rId20"/>
    <p:sldId id="270" r:id="rId21"/>
    <p:sldId id="271" r:id="rId22"/>
    <p:sldId id="272" r:id="rId23"/>
    <p:sldId id="273" r:id="rId24"/>
    <p:sldId id="321" r:id="rId25"/>
    <p:sldId id="322" r:id="rId26"/>
    <p:sldId id="323" r:id="rId27"/>
    <p:sldId id="274" r:id="rId28"/>
    <p:sldId id="275" r:id="rId29"/>
    <p:sldId id="276" r:id="rId30"/>
    <p:sldId id="277" r:id="rId31"/>
    <p:sldId id="278" r:id="rId32"/>
    <p:sldId id="279" r:id="rId33"/>
    <p:sldId id="280" r:id="rId34"/>
    <p:sldId id="324" r:id="rId35"/>
    <p:sldId id="281" r:id="rId36"/>
    <p:sldId id="282" r:id="rId37"/>
    <p:sldId id="283" r:id="rId38"/>
    <p:sldId id="284" r:id="rId39"/>
    <p:sldId id="285" r:id="rId40"/>
    <p:sldId id="325" r:id="rId41"/>
    <p:sldId id="326" r:id="rId42"/>
    <p:sldId id="327" r:id="rId43"/>
    <p:sldId id="328" r:id="rId44"/>
    <p:sldId id="329" r:id="rId45"/>
    <p:sldId id="330" r:id="rId46"/>
    <p:sldId id="331" r:id="rId47"/>
    <p:sldId id="332" r:id="rId48"/>
    <p:sldId id="333" r:id="rId49"/>
    <p:sldId id="334" r:id="rId50"/>
    <p:sldId id="335" r:id="rId51"/>
    <p:sldId id="336" r:id="rId52"/>
    <p:sldId id="337" r:id="rId53"/>
    <p:sldId id="338" r:id="rId54"/>
    <p:sldId id="339" r:id="rId55"/>
    <p:sldId id="288" r:id="rId56"/>
    <p:sldId id="289" r:id="rId57"/>
    <p:sldId id="290" r:id="rId58"/>
    <p:sldId id="291" r:id="rId59"/>
    <p:sldId id="292" r:id="rId60"/>
    <p:sldId id="293" r:id="rId61"/>
    <p:sldId id="340" r:id="rId62"/>
    <p:sldId id="341" r:id="rId63"/>
    <p:sldId id="342" r:id="rId64"/>
    <p:sldId id="343" r:id="rId65"/>
    <p:sldId id="344" r:id="rId66"/>
    <p:sldId id="345" r:id="rId67"/>
    <p:sldId id="346" r:id="rId68"/>
    <p:sldId id="347" r:id="rId69"/>
    <p:sldId id="294" r:id="rId70"/>
    <p:sldId id="295" r:id="rId71"/>
    <p:sldId id="296" r:id="rId72"/>
    <p:sldId id="297" r:id="rId73"/>
    <p:sldId id="298" r:id="rId74"/>
    <p:sldId id="299" r:id="rId75"/>
    <p:sldId id="300" r:id="rId76"/>
    <p:sldId id="301" r:id="rId77"/>
    <p:sldId id="302" r:id="rId78"/>
    <p:sldId id="348" r:id="rId79"/>
    <p:sldId id="303" r:id="rId80"/>
    <p:sldId id="304" r:id="rId81"/>
    <p:sldId id="305" r:id="rId82"/>
    <p:sldId id="306" r:id="rId83"/>
    <p:sldId id="349" r:id="rId84"/>
    <p:sldId id="307" r:id="rId85"/>
    <p:sldId id="308" r:id="rId86"/>
    <p:sldId id="309" r:id="rId87"/>
    <p:sldId id="310" r:id="rId88"/>
    <p:sldId id="311" r:id="rId89"/>
    <p:sldId id="312" r:id="rId90"/>
    <p:sldId id="313" r:id="rId91"/>
    <p:sldId id="314" r:id="rId92"/>
    <p:sldId id="350" r:id="rId93"/>
    <p:sldId id="351" r:id="rId94"/>
    <p:sldId id="352" r:id="rId95"/>
    <p:sldId id="353" r:id="rId96"/>
    <p:sldId id="354" r:id="rId97"/>
    <p:sldId id="355" r:id="rId98"/>
    <p:sldId id="356" r:id="rId99"/>
    <p:sldId id="357" r:id="rId100"/>
    <p:sldId id="358" r:id="rId101"/>
    <p:sldId id="359" r:id="rId102"/>
    <p:sldId id="360" r:id="rId103"/>
    <p:sldId id="361" r:id="rId104"/>
    <p:sldId id="362" r:id="rId105"/>
    <p:sldId id="363" r:id="rId10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-1416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07" Type="http://schemas.openxmlformats.org/officeDocument/2006/relationships/notesMaster" Target="notesMasters/notesMaster1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110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viewProps" Target="viewProp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01A793-6C39-42C1-AD7F-DBA7F6DD7481}" type="datetimeFigureOut">
              <a:rPr lang="en-US" smtClean="0"/>
              <a:t>6/25/2015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854383-8EEB-4571-BD03-3EAEB3065E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74231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ctrTitle"/>
          </p:nvPr>
        </p:nvSpPr>
        <p:spPr>
          <a:xfrm>
            <a:off x="1432560" y="359898"/>
            <a:ext cx="7406640" cy="1472184"/>
          </a:xfrm>
        </p:spPr>
        <p:txBody>
          <a:bodyPr anchor="b"/>
          <a:lstStyle>
            <a:lvl1pPr algn="l"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22" name="Subtitle 21"/>
          <p:cNvSpPr>
            <a:spLocks noGrp="1"/>
          </p:cNvSpPr>
          <p:nvPr>
            <p:ph type="subTitle" idx="1"/>
          </p:nvPr>
        </p:nvSpPr>
        <p:spPr>
          <a:xfrm>
            <a:off x="1432560" y="1850064"/>
            <a:ext cx="7406640" cy="1752600"/>
          </a:xfrm>
        </p:spPr>
        <p:txBody>
          <a:bodyPr tIns="0"/>
          <a:lstStyle>
            <a:lvl1pPr marL="27432" indent="0" algn="l">
              <a:buNone/>
              <a:defRPr sz="26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BBB360FD-ED1B-40E8-A59E-E17C626F8184}" type="datetime1">
              <a:rPr lang="en-US" smtClean="0"/>
              <a:t>6/25/2015</a:t>
            </a:fld>
            <a:endParaRPr lang="en-US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2F87534-E3C6-494B-8851-5C9EC11DCF60}" type="slidenum">
              <a:rPr lang="en-US" smtClean="0"/>
              <a:t>‹#›</a:t>
            </a:fld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921433" y="1413802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Oval 8"/>
          <p:cNvSpPr/>
          <p:nvPr/>
        </p:nvSpPr>
        <p:spPr>
          <a:xfrm>
            <a:off x="1157176" y="1345016"/>
            <a:ext cx="64008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0C19D6FA-1B31-4672-915A-2AC36BAD96EA}" type="datetime1">
              <a:rPr lang="en-US" smtClean="0"/>
              <a:t>6/25/2015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2F87534-E3C6-494B-8851-5C9EC11DCF6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274639"/>
            <a:ext cx="1828800" cy="5851525"/>
          </a:xfrm>
        </p:spPr>
        <p:txBody>
          <a:bodyPr vert="eaVert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274640"/>
            <a:ext cx="5562600" cy="5851525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2B844C74-22CF-4ACD-A066-042A98ABA44A}" type="datetime1">
              <a:rPr lang="en-US" smtClean="0"/>
              <a:t>6/25/2015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2F87534-E3C6-494B-8851-5C9EC11DCF6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26E3E52F-5E36-44CF-BFF0-08B128DDB6D7}" type="datetime1">
              <a:rPr lang="en-US" smtClean="0"/>
              <a:t>6/25/2015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2F87534-E3C6-494B-8851-5C9EC11DCF6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282890" y="-54"/>
            <a:ext cx="68580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8392" y="2600325"/>
            <a:ext cx="6400800" cy="2286000"/>
          </a:xfrm>
        </p:spPr>
        <p:txBody>
          <a:bodyPr anchor="t"/>
          <a:lstStyle>
            <a:lvl1pPr algn="l">
              <a:lnSpc>
                <a:spcPts val="4500"/>
              </a:lnSpc>
              <a:buNone/>
              <a:defRPr sz="4000" b="1" cap="all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8392" y="1066800"/>
            <a:ext cx="6400800" cy="1509712"/>
          </a:xfrm>
        </p:spPr>
        <p:txBody>
          <a:bodyPr anchor="b"/>
          <a:lstStyle>
            <a:lvl1pPr marL="18288" indent="0">
              <a:lnSpc>
                <a:spcPts val="2300"/>
              </a:lnSpc>
              <a:spcBef>
                <a:spcPts val="0"/>
              </a:spcBef>
              <a:buNone/>
              <a:defRPr sz="20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3F0FE01D-3282-49FD-A953-E42786BC773D}" type="datetime1">
              <a:rPr lang="en-US" smtClean="0"/>
              <a:t>6/25/2015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2F87534-E3C6-494B-8851-5C9EC11DCF60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 bwMode="invGray">
          <a:xfrm>
            <a:off x="2286000" y="0"/>
            <a:ext cx="762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Oval 7"/>
          <p:cNvSpPr/>
          <p:nvPr/>
        </p:nvSpPr>
        <p:spPr>
          <a:xfrm>
            <a:off x="2172321" y="2814656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Oval 8"/>
          <p:cNvSpPr/>
          <p:nvPr/>
        </p:nvSpPr>
        <p:spPr>
          <a:xfrm>
            <a:off x="2408064" y="2745870"/>
            <a:ext cx="64008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3560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7608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8A770E48-E673-4CC1-B5F5-1920F9FA44CC}" type="datetime1">
              <a:rPr lang="en-US" smtClean="0"/>
              <a:t>6/25/2015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2F87534-E3C6-494B-8851-5C9EC11DCF6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160336"/>
            <a:ext cx="8229600" cy="1143000"/>
          </a:xfrm>
        </p:spPr>
        <p:txBody>
          <a:bodyPr anchor="ctr"/>
          <a:lstStyle>
            <a:lvl1pPr algn="ctr">
              <a:defRPr sz="4500" b="1" cap="none" baseline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6344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B3A1A793-3DBA-4141-8D2E-19D3DE648E35}" type="datetime1">
              <a:rPr lang="en-US" smtClean="0"/>
              <a:t>6/25/2015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2F87534-E3C6-494B-8851-5C9EC11DCF6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 anchor="ctr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B052BF65-4F92-433B-8E81-04E98C2221C3}" type="datetime1">
              <a:rPr lang="en-US" smtClean="0"/>
              <a:t>6/25/2015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2F87534-E3C6-494B-8851-5C9EC11DCF6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014984" y="0"/>
            <a:ext cx="8129016" cy="6858000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A7AE9DC9-FBCB-4C4B-B217-3FE2D7715F34}" type="datetime1">
              <a:rPr lang="en-US" smtClean="0"/>
              <a:t>6/25/2015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2F87534-E3C6-494B-8851-5C9EC11DCF60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 5"/>
          <p:cNvSpPr/>
          <p:nvPr/>
        </p:nvSpPr>
        <p:spPr bwMode="invGray">
          <a:xfrm>
            <a:off x="1014984" y="-54"/>
            <a:ext cx="73152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6778"/>
            <a:ext cx="3810000" cy="1162050"/>
          </a:xfrm>
          <a:ln>
            <a:noFill/>
          </a:ln>
        </p:spPr>
        <p:txBody>
          <a:bodyPr anchor="b"/>
          <a:lstStyle>
            <a:lvl1pPr algn="l">
              <a:lnSpc>
                <a:spcPts val="2000"/>
              </a:lnSpc>
              <a:buNone/>
              <a:defRPr sz="2200" b="1" cap="all" baseline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57200" y="1406964"/>
            <a:ext cx="3810000" cy="698500"/>
          </a:xfrm>
        </p:spPr>
        <p:txBody>
          <a:bodyPr/>
          <a:lstStyle>
            <a:lvl1pPr marL="4572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57200" y="2133600"/>
            <a:ext cx="8153400" cy="39925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4EDD245-73DE-4D59-94C4-98CF4FEED426}" type="datetime1">
              <a:rPr lang="en-US" smtClean="0"/>
              <a:t>6/25/2015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2F87534-E3C6-494B-8851-5C9EC11DCF6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6896" y="1066800"/>
            <a:ext cx="2743200" cy="1981200"/>
          </a:xfrm>
        </p:spPr>
        <p:txBody>
          <a:bodyPr anchor="b">
            <a:noAutofit/>
          </a:bodyPr>
          <a:lstStyle>
            <a:lvl1pPr algn="l">
              <a:buNone/>
              <a:defRPr sz="2100" b="1">
                <a:effectLst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26DB3DD2-0198-4B25-8630-5BFE8D07F3D3}" type="datetime1">
              <a:rPr lang="en-US" smtClean="0"/>
              <a:t>6/25/2015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2F87534-E3C6-494B-8851-5C9EC11DCF60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62000" y="1066800"/>
            <a:ext cx="4572000" cy="4572000"/>
          </a:xfrm>
          <a:prstGeom prst="rect">
            <a:avLst/>
          </a:prstGeom>
          <a:solidFill>
            <a:srgbClr val="FFFFFF"/>
          </a:solidFill>
          <a:ln w="88900" cap="sq">
            <a:solidFill>
              <a:srgbClr val="FFFFFF"/>
            </a:solidFill>
            <a:miter lim="800000"/>
          </a:ln>
          <a:effectLst>
            <a:outerShdw blurRad="55500" dist="18500" dir="5400000" algn="tl" rotWithShape="0">
              <a:srgbClr val="000000">
                <a:alpha val="3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635">
            <a:bevelT w="25400" h="19050"/>
            <a:contourClr>
              <a:srgbClr val="969696"/>
            </a:contourClr>
          </a:sp3d>
        </p:spPr>
        <p:txBody>
          <a:bodyPr lIns="91440" tIns="274320" rtlCol="0" anchor="t">
            <a:normAutofit/>
          </a:bodyPr>
          <a:lstStyle>
            <a:extLst/>
          </a:lstStyle>
          <a:p>
            <a:pPr marL="0" indent="-283464" algn="l" rtl="0" eaLnBrk="1" latinLnBrk="0" hangingPunct="1">
              <a:lnSpc>
                <a:spcPts val="3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None/>
            </a:pPr>
            <a:endParaRPr kumimoji="0" lang="en-US" sz="32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38200" y="1143003"/>
            <a:ext cx="4419600" cy="3514531"/>
          </a:xfrm>
          <a:prstGeom prst="roundRect">
            <a:avLst>
              <a:gd name="adj" fmla="val 783"/>
            </a:avLst>
          </a:prstGeom>
          <a:solidFill>
            <a:schemeClr val="bg2"/>
          </a:solidFill>
          <a:ln w="127000">
            <a:noFill/>
            <a:miter lim="800000"/>
          </a:ln>
          <a:effectLst/>
        </p:spPr>
        <p:txBody>
          <a:bodyPr lIns="91440" tIns="274320" anchor="t"/>
          <a:lstStyle>
            <a:lvl1pPr indent="0">
              <a:buNone/>
              <a:defRPr sz="3200"/>
            </a:lvl1pPr>
            <a:extLst/>
          </a:lstStyle>
          <a:p>
            <a:pPr marL="0" algn="l" eaLnBrk="1" latinLnBrk="0" hangingPunct="1"/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9" name="Flowchart: Process 8"/>
          <p:cNvSpPr/>
          <p:nvPr/>
        </p:nvSpPr>
        <p:spPr>
          <a:xfrm rot="19468671">
            <a:off x="396725" y="954341"/>
            <a:ext cx="685800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shade val="90000"/>
                <a:satMod val="200000"/>
                <a:alpha val="4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0" name="Flowchart: Process 9"/>
          <p:cNvSpPr/>
          <p:nvPr/>
        </p:nvSpPr>
        <p:spPr>
          <a:xfrm rot="2103354" flipH="1">
            <a:off x="5003667" y="936786"/>
            <a:ext cx="649224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alpha val="2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800600"/>
            <a:ext cx="4419600" cy="762000"/>
          </a:xfrm>
        </p:spPr>
        <p:txBody>
          <a:bodyPr anchor="ctr"/>
          <a:lstStyle>
            <a:lvl1pPr marL="0" indent="0" algn="l">
              <a:lnSpc>
                <a:spcPts val="1600"/>
              </a:lnSpc>
              <a:spcBef>
                <a:spcPts val="0"/>
              </a:spcBef>
              <a:buNone/>
              <a:defRPr sz="1400">
                <a:solidFill>
                  <a:srgbClr val="777777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e 6"/>
          <p:cNvSpPr/>
          <p:nvPr/>
        </p:nvSpPr>
        <p:spPr>
          <a:xfrm>
            <a:off x="-815927" y="-815922"/>
            <a:ext cx="1638887" cy="1638887"/>
          </a:xfrm>
          <a:prstGeom prst="pie">
            <a:avLst>
              <a:gd name="adj1" fmla="val 0"/>
              <a:gd name="adj2" fmla="val 5402120"/>
            </a:avLst>
          </a:prstGeom>
          <a:solidFill>
            <a:schemeClr val="bg2">
              <a:tint val="18000"/>
              <a:satMod val="220000"/>
              <a:alpha val="33000"/>
            </a:schemeClr>
          </a:solidFill>
          <a:ln w="3175" cap="rnd" cmpd="sng" algn="ctr">
            <a:solidFill>
              <a:schemeClr val="bg2">
                <a:shade val="70000"/>
                <a:satMod val="200000"/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Oval 7"/>
          <p:cNvSpPr/>
          <p:nvPr/>
        </p:nvSpPr>
        <p:spPr>
          <a:xfrm>
            <a:off x="168816" y="21102"/>
            <a:ext cx="1702191" cy="1702191"/>
          </a:xfrm>
          <a:prstGeom prst="ellipse">
            <a:avLst/>
          </a:prstGeom>
          <a:noFill/>
          <a:ln w="27305" cap="rnd" cmpd="sng" algn="ctr">
            <a:solidFill>
              <a:schemeClr val="bg2">
                <a:tint val="45000"/>
                <a:satMod val="325000"/>
                <a:alpha val="100000"/>
              </a:schemeClr>
            </a:solidFill>
            <a:prstDash val="solid"/>
          </a:ln>
          <a:effectLst>
            <a:outerShdw blurRad="25400" dist="25400" dir="5400000" algn="tl" rotWithShape="0">
              <a:schemeClr val="bg2">
                <a:shade val="50000"/>
                <a:satMod val="150000"/>
                <a:alpha val="8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1" name="Donut 10"/>
          <p:cNvSpPr/>
          <p:nvPr/>
        </p:nvSpPr>
        <p:spPr>
          <a:xfrm rot="2315675">
            <a:off x="182881" y="1055077"/>
            <a:ext cx="1125717" cy="1102624"/>
          </a:xfrm>
          <a:prstGeom prst="donut">
            <a:avLst>
              <a:gd name="adj" fmla="val 11833"/>
            </a:avLst>
          </a:prstGeom>
          <a:gradFill rotWithShape="1">
            <a:gsLst>
              <a:gs pos="0">
                <a:schemeClr val="bg2">
                  <a:tint val="10000"/>
                  <a:shade val="99000"/>
                  <a:satMod val="355000"/>
                  <a:alpha val="70000"/>
                </a:schemeClr>
              </a:gs>
              <a:gs pos="70000">
                <a:schemeClr val="bg2">
                  <a:tint val="6000"/>
                  <a:shade val="100000"/>
                  <a:satMod val="400000"/>
                  <a:alpha val="55000"/>
                </a:schemeClr>
              </a:gs>
              <a:gs pos="100000">
                <a:schemeClr val="bg2">
                  <a:tint val="100000"/>
                  <a:shade val="75000"/>
                  <a:satMod val="370000"/>
                  <a:alpha val="60000"/>
                </a:schemeClr>
              </a:gs>
            </a:gsLst>
            <a:path path="circle">
              <a:fillToRect l="-407500" t="-50000" r="507500" b="150000"/>
            </a:path>
          </a:gradFill>
          <a:ln w="7350" cap="rnd" cmpd="sng" algn="ctr">
            <a:solidFill>
              <a:schemeClr val="bg2">
                <a:shade val="60000"/>
                <a:satMod val="220000"/>
                <a:alpha val="100000"/>
              </a:schemeClr>
            </a:solidFill>
            <a:prstDash val="solid"/>
          </a:ln>
          <a:effectLst>
            <a:outerShdw blurRad="12700" dist="15000" dir="4500000" algn="tl" rotWithShape="0">
              <a:schemeClr val="bg2">
                <a:shade val="10000"/>
                <a:satMod val="200000"/>
                <a:alpha val="3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>
          <a:xfrm>
            <a:off x="1012873" y="-54"/>
            <a:ext cx="8131127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5" name="Title Placeholder 4"/>
          <p:cNvSpPr>
            <a:spLocks noGrp="1"/>
          </p:cNvSpPr>
          <p:nvPr>
            <p:ph type="title"/>
          </p:nvPr>
        </p:nvSpPr>
        <p:spPr>
          <a:xfrm>
            <a:off x="1435608" y="274638"/>
            <a:ext cx="7498080" cy="1143000"/>
          </a:xfrm>
          <a:prstGeom prst="rect">
            <a:avLst/>
          </a:prstGeom>
        </p:spPr>
        <p:txBody>
          <a:bodyPr anchor="ctr">
            <a:normAutofit/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>
          <a:xfrm>
            <a:off x="1435608" y="1447800"/>
            <a:ext cx="7498080" cy="4800600"/>
          </a:xfrm>
          <a:prstGeom prst="rect">
            <a:avLst/>
          </a:prstGeom>
        </p:spPr>
        <p:txBody>
          <a:bodyPr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24" name="Date Placeholder 23"/>
          <p:cNvSpPr>
            <a:spLocks noGrp="1"/>
          </p:cNvSpPr>
          <p:nvPr>
            <p:ph type="dt" sz="half" idx="2"/>
          </p:nvPr>
        </p:nvSpPr>
        <p:spPr>
          <a:xfrm>
            <a:off x="3581400" y="6305550"/>
            <a:ext cx="2133600" cy="476250"/>
          </a:xfrm>
          <a:prstGeom prst="rect">
            <a:avLst/>
          </a:prstGeom>
        </p:spPr>
        <p:txBody>
          <a:bodyPr anchor="b"/>
          <a:lstStyle>
            <a:lvl1pPr algn="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</a:defRPr>
            </a:lvl1pPr>
            <a:extLst/>
          </a:lstStyle>
          <a:p>
            <a:fld id="{BBE343D5-1612-4175-95A4-78D53C9FFA76}" type="datetime1">
              <a:rPr lang="en-US" smtClean="0"/>
              <a:t>6/25/2015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5715000" y="6305550"/>
            <a:ext cx="2895600" cy="476250"/>
          </a:xfrm>
          <a:prstGeom prst="rect">
            <a:avLst/>
          </a:prstGeom>
        </p:spPr>
        <p:txBody>
          <a:bodyPr anchor="b"/>
          <a:lstStyle>
            <a:lvl1pPr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endParaRPr 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4"/>
          </p:nvPr>
        </p:nvSpPr>
        <p:spPr>
          <a:xfrm>
            <a:off x="8613648" y="6305550"/>
            <a:ext cx="457200" cy="476250"/>
          </a:xfrm>
          <a:prstGeom prst="rect">
            <a:avLst/>
          </a:prstGeom>
        </p:spPr>
        <p:txBody>
          <a:bodyPr anchor="b"/>
          <a:lstStyle>
            <a:lvl1pPr algn="ct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fld id="{72F87534-E3C6-494B-8851-5C9EC11DCF60}" type="slidenum">
              <a:rPr lang="en-US" smtClean="0"/>
              <a:t>‹#›</a:t>
            </a:fld>
            <a:endParaRPr lang="en-US"/>
          </a:p>
        </p:txBody>
      </p:sp>
      <p:sp>
        <p:nvSpPr>
          <p:cNvPr id="15" name="Rectangle 14"/>
          <p:cNvSpPr/>
          <p:nvPr/>
        </p:nvSpPr>
        <p:spPr bwMode="invGray">
          <a:xfrm>
            <a:off x="1014984" y="-54"/>
            <a:ext cx="73152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hf hdr="0" ftr="0" dt="0"/>
  <p:txStyles>
    <p:titleStyle>
      <a:lvl1pPr algn="l" rtl="0" eaLnBrk="1" latinLnBrk="0" hangingPunct="1">
        <a:spcBef>
          <a:spcPct val="0"/>
        </a:spcBef>
        <a:buNone/>
        <a:defRPr kumimoji="0" sz="4300" kern="1200">
          <a:solidFill>
            <a:schemeClr val="tx2">
              <a:satMod val="130000"/>
            </a:schemeClr>
          </a:solidFill>
          <a:effectLst>
            <a:outerShdw blurRad="50000" dist="30000" dir="5400000" algn="tl" rotWithShape="0">
              <a:srgbClr val="000000">
                <a:alpha val="30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83464" algn="l" rtl="0" eaLnBrk="1" latinLnBrk="0" hangingPunct="1">
        <a:lnSpc>
          <a:spcPct val="100000"/>
        </a:lnSpc>
        <a:spcBef>
          <a:spcPts val="600"/>
        </a:spcBef>
        <a:buClr>
          <a:schemeClr val="accent1"/>
        </a:buClr>
        <a:buSzPct val="80000"/>
        <a:buFont typeface="Wingdings 2"/>
        <a:buChar char="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37744" algn="l" rtl="0" eaLnBrk="1" latinLnBrk="0" hangingPunct="1">
        <a:lnSpc>
          <a:spcPct val="100000"/>
        </a:lnSpc>
        <a:spcBef>
          <a:spcPts val="550"/>
        </a:spcBef>
        <a:buClr>
          <a:schemeClr val="accent1"/>
        </a:buClr>
        <a:buFont typeface="Verdana"/>
        <a:buChar char="◦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886968" indent="-228600" algn="l" rtl="0" eaLnBrk="1" latinLnBrk="0" hangingPunct="1">
        <a:lnSpc>
          <a:spcPct val="100000"/>
        </a:lnSpc>
        <a:spcBef>
          <a:spcPct val="20000"/>
        </a:spcBef>
        <a:buClr>
          <a:schemeClr val="accent2"/>
        </a:buClr>
        <a:buFont typeface="Wingdings 2"/>
        <a:buChar char="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173736" algn="l" rtl="0" eaLnBrk="1" latinLnBrk="0" hangingPunct="1">
        <a:lnSpc>
          <a:spcPct val="100000"/>
        </a:lnSpc>
        <a:spcBef>
          <a:spcPct val="20000"/>
        </a:spcBef>
        <a:buClr>
          <a:schemeClr val="accent3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298448" indent="-182880" algn="l" rtl="0" eaLnBrk="1" latinLnBrk="0" hangingPunct="1">
        <a:lnSpc>
          <a:spcPct val="100000"/>
        </a:lnSpc>
        <a:spcBef>
          <a:spcPct val="20000"/>
        </a:spcBef>
        <a:buClr>
          <a:schemeClr val="accent4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508760" indent="-182880" algn="l" rtl="0" eaLnBrk="1" latinLnBrk="0" hangingPunct="1">
        <a:lnSpc>
          <a:spcPct val="100000"/>
        </a:lnSpc>
        <a:spcBef>
          <a:spcPct val="20000"/>
        </a:spcBef>
        <a:buClr>
          <a:schemeClr val="accent5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71907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213055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9.png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1.png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5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8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2362200"/>
            <a:ext cx="7406640" cy="1472184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 smtClean="0">
                <a:effectLst/>
              </a:rPr>
              <a:t/>
            </a:r>
            <a:br>
              <a:rPr lang="en-US" b="1" dirty="0" smtClean="0">
                <a:effectLst/>
              </a:rPr>
            </a:br>
            <a:r>
              <a:rPr lang="en-US" b="1" u="sng" smtClean="0">
                <a:effectLst/>
              </a:rPr>
              <a:t>Session 7</a:t>
            </a:r>
            <a:r>
              <a:rPr lang="en-US" b="1" dirty="0">
                <a:effectLst/>
              </a:rPr>
              <a:t/>
            </a:r>
            <a:br>
              <a:rPr lang="en-US" b="1" dirty="0">
                <a:effectLst/>
              </a:rPr>
            </a:br>
            <a:r>
              <a:rPr lang="en-US" b="1" dirty="0" smtClean="0">
                <a:effectLst/>
              </a:rPr>
              <a:t/>
            </a:r>
            <a:br>
              <a:rPr lang="en-US" b="1" dirty="0" smtClean="0">
                <a:effectLst/>
              </a:rPr>
            </a:br>
            <a:r>
              <a:rPr lang="en-US" b="1" dirty="0" smtClean="0">
                <a:effectLst/>
              </a:rPr>
              <a:t>ANALYSIS OF VARIANCE</a:t>
            </a:r>
            <a:br>
              <a:rPr lang="en-US" b="1" dirty="0" smtClean="0">
                <a:effectLst/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6390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ONE-FACTOR ANALYSIS OF VARIANCE</a:t>
            </a:r>
            <a:endParaRPr 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0" y="1905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828800"/>
            <a:ext cx="7924800" cy="3415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87534-E3C6-494B-8851-5C9EC11DCF6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967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0"/>
            <a:ext cx="7866888" cy="114300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GENERAL REGRESSION SIGNIFICANT TEST</a:t>
            </a:r>
            <a:endParaRPr lang="en-US" sz="3200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0" y="1905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600200"/>
            <a:ext cx="7239000" cy="43315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87534-E3C6-494B-8851-5C9EC11DCF60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797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0"/>
            <a:ext cx="7866888" cy="114300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GENERAL REGRESSION SIGNIFICANT TEST</a:t>
            </a:r>
            <a:endParaRPr lang="en-US" sz="3200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0" y="1905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676400"/>
            <a:ext cx="7772400" cy="3266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87534-E3C6-494B-8851-5C9EC11DCF60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377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0"/>
            <a:ext cx="7866888" cy="114300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GENERAL REGRESSION SIGNIFICANT TEST</a:t>
            </a:r>
            <a:endParaRPr lang="en-US" sz="3200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0" y="1905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524000"/>
            <a:ext cx="7162800" cy="4400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87534-E3C6-494B-8851-5C9EC11DCF60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477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0"/>
            <a:ext cx="7866888" cy="114300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GENERAL REGRESSION SIGNIFICANT TEST</a:t>
            </a:r>
            <a:endParaRPr lang="en-US" sz="3200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0" y="1905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990600"/>
            <a:ext cx="5715000" cy="15854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52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487930"/>
            <a:ext cx="5943600" cy="1017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53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9699" y="3704950"/>
            <a:ext cx="7658101" cy="3000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87534-E3C6-494B-8851-5C9EC11DCF60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557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0"/>
            <a:ext cx="7866888" cy="114300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GENERAL REGRESSION SIGNIFICANT TEST</a:t>
            </a:r>
            <a:endParaRPr lang="en-US" sz="3200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0" y="1905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563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990600"/>
            <a:ext cx="7573624" cy="563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87534-E3C6-494B-8851-5C9EC11DCF60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093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0"/>
            <a:ext cx="7866888" cy="114300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GENERAL REGRESSION SIGNIFICANT TEST</a:t>
            </a:r>
            <a:endParaRPr lang="en-US" sz="3200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0" y="1905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573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447800"/>
            <a:ext cx="8001000" cy="26222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87534-E3C6-494B-8851-5C9EC11DCF60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984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ONE-FACTOR ANALYSIS OF VARIANCE</a:t>
            </a:r>
            <a:endParaRPr 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0" y="1905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752600"/>
            <a:ext cx="8001000" cy="46857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87534-E3C6-494B-8851-5C9EC11DCF6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374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ONE-FACTOR ANALYSIS OF VARIANCE</a:t>
            </a:r>
            <a:endParaRPr 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0" y="1905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514600"/>
            <a:ext cx="7848600" cy="1856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87534-E3C6-494B-8851-5C9EC11DCF6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992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ONE-FACTOR ANALYSIS OF VARIANCE</a:t>
            </a:r>
            <a:endParaRPr 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0" y="1905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828800"/>
            <a:ext cx="7848600" cy="22214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4416926"/>
            <a:ext cx="7848600" cy="218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87534-E3C6-494B-8851-5C9EC11DCF6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849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ONE-FACTOR ANALYSIS OF VARIANCE</a:t>
            </a:r>
            <a:endParaRPr 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0" y="1905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142" y="1828800"/>
            <a:ext cx="8001000" cy="3774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87534-E3C6-494B-8851-5C9EC11DCF6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879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ONE-FACTOR ANALYSIS OF VARIANCE</a:t>
            </a:r>
            <a:endParaRPr 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0" y="1905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676400"/>
            <a:ext cx="8077200" cy="4291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87534-E3C6-494B-8851-5C9EC11DCF6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173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ONE-FACTOR ANALYSIS OF VARIANCE</a:t>
            </a:r>
            <a:endParaRPr 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0" y="1905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981200"/>
            <a:ext cx="7848600" cy="2261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87534-E3C6-494B-8851-5C9EC11DCF6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88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ONE-FACTOR ANALYSIS OF VARIANCE</a:t>
            </a:r>
            <a:endParaRPr 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0" y="1905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752600"/>
            <a:ext cx="7848600" cy="37588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87534-E3C6-494B-8851-5C9EC11DCF6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167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ONE-FACTOR ANALYSIS OF VARIANCE</a:t>
            </a:r>
            <a:endParaRPr 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0" y="1905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752600"/>
            <a:ext cx="8077200" cy="4605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87534-E3C6-494B-8851-5C9EC11DCF6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471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ONE-FACTOR ANALYSIS OF VARIANCE</a:t>
            </a:r>
            <a:endParaRPr 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0" y="1905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005988"/>
            <a:ext cx="8534400" cy="3785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87534-E3C6-494B-8851-5C9EC11DCF6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19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ONE-FACTOR ANALYSIS OF VARIANCE</a:t>
            </a:r>
            <a:endParaRPr 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0" y="1905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1296" name="Picture 27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2116255"/>
            <a:ext cx="7848600" cy="2912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236" y="1676400"/>
            <a:ext cx="3657600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87534-E3C6-494B-8851-5C9EC11DCF6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573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ONE-FACTOR ANALYSIS OF VARIANCE</a:t>
            </a:r>
            <a:endParaRPr 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0" y="1905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16" y="1676400"/>
            <a:ext cx="8332284" cy="500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87534-E3C6-494B-8851-5C9EC11DCF6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049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ONE-FACTOR ANALYSIS OF VARIANCE</a:t>
            </a:r>
            <a:endParaRPr 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0" y="1905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600200"/>
            <a:ext cx="7678057" cy="51674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87534-E3C6-494B-8851-5C9EC11DCF6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002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ONE-FACTOR ANALYSIS OF VARIANCE</a:t>
            </a:r>
            <a:endParaRPr 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0" y="1905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524000"/>
            <a:ext cx="7924800" cy="33866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4875439"/>
            <a:ext cx="5943600" cy="197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87534-E3C6-494B-8851-5C9EC11DCF6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299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ONE-FACTOR ANALYSIS OF VARIANCE</a:t>
            </a:r>
            <a:endParaRPr 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0" y="1905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799" y="1752600"/>
            <a:ext cx="8015439" cy="419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87534-E3C6-494B-8851-5C9EC11DCF6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394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ONE-FACTOR ANALYSIS OF VARIANCE</a:t>
            </a:r>
            <a:endParaRPr 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0" y="1905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676400"/>
            <a:ext cx="7848600" cy="43202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87534-E3C6-494B-8851-5C9EC11DCF6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35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ONE-FACTOR ANALYSIS OF VARIANCE</a:t>
            </a:r>
            <a:endParaRPr 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0" y="1905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436" y="1431130"/>
            <a:ext cx="4484287" cy="30646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436" y="4662055"/>
            <a:ext cx="7924800" cy="162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87534-E3C6-494B-8851-5C9EC11DCF6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318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ONE-FACTOR ANALYSIS OF VARIANCE</a:t>
            </a:r>
            <a:endParaRPr 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0" y="1905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727" y="1676400"/>
            <a:ext cx="7994073" cy="4675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87534-E3C6-494B-8851-5C9EC11DCF6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892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ONE-FACTOR ANALYSIS OF VARIANCE</a:t>
            </a:r>
            <a:endParaRPr 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0" y="1905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981200"/>
            <a:ext cx="7924800" cy="36973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87534-E3C6-494B-8851-5C9EC11DCF6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018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ONE-FACTOR ANALYSIS OF VARIANCE</a:t>
            </a:r>
            <a:endParaRPr 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0" y="1905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799" y="1679221"/>
            <a:ext cx="7924801" cy="50263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87534-E3C6-494B-8851-5C9EC11DCF6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567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ONE-FACTOR ANALYSIS OF VARIANCE</a:t>
            </a:r>
            <a:endParaRPr 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0" y="1905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002573"/>
            <a:ext cx="7924800" cy="26456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87534-E3C6-494B-8851-5C9EC11DCF6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168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ONE-FACTOR ANALYSIS OF VARIANCE</a:t>
            </a:r>
            <a:endParaRPr 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0" y="1905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905000"/>
            <a:ext cx="7924800" cy="39761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87534-E3C6-494B-8851-5C9EC11DCF6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256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ONE-FACTOR ANALYSIS OF VARIANCE</a:t>
            </a:r>
            <a:endParaRPr 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0" y="1905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196162"/>
            <a:ext cx="8029109" cy="420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586562"/>
            <a:ext cx="3733800" cy="4036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87534-E3C6-494B-8851-5C9EC11DCF6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071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ONE-FACTOR ANALYSIS OF VARIANCE</a:t>
            </a:r>
            <a:endParaRPr 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0" y="1905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1600200"/>
            <a:ext cx="4648200" cy="45398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639172" y="6292334"/>
            <a:ext cx="2399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Normal Probability Plot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87534-E3C6-494B-8851-5C9EC11DCF6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7512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ONE-FACTOR ANALYSIS OF VARIANCE</a:t>
            </a:r>
            <a:endParaRPr 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0" y="1905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657350"/>
            <a:ext cx="7620000" cy="500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87534-E3C6-494B-8851-5C9EC11DCF6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265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ONE-FACTOR ANALYSIS OF VARIANCE</a:t>
            </a:r>
            <a:endParaRPr 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0" y="1905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524000"/>
            <a:ext cx="7802907" cy="52577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87534-E3C6-494B-8851-5C9EC11DCF6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831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ONE-FACTOR ANALYSIS OF VARIANCE</a:t>
            </a:r>
            <a:endParaRPr 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0" y="1905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872998"/>
            <a:ext cx="8001000" cy="3994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87534-E3C6-494B-8851-5C9EC11DCF6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656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ONE-FACTOR ANALYSIS OF VARIANCE</a:t>
            </a:r>
            <a:endParaRPr 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0" y="1905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1" y="1524000"/>
            <a:ext cx="6934199" cy="52108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87534-E3C6-494B-8851-5C9EC11DCF6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097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ONE-FACTOR ANALYSIS OF VARIANCE</a:t>
            </a:r>
            <a:endParaRPr 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0" y="1905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600200"/>
            <a:ext cx="7629934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87534-E3C6-494B-8851-5C9EC11DCF60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343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ONE-FACTOR ANALYSIS OF VARIANCE</a:t>
            </a:r>
            <a:endParaRPr 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0" y="1905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799" y="2091972"/>
            <a:ext cx="7848601" cy="38516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87534-E3C6-494B-8851-5C9EC11DCF60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206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ONE-FACTOR ANALYSIS OF VARIANCE</a:t>
            </a:r>
            <a:endParaRPr 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0" y="1905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2677454"/>
            <a:ext cx="7848600" cy="22313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87534-E3C6-494B-8851-5C9EC11DCF60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69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274638"/>
            <a:ext cx="80772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MULTIPLE COMPARISON METHODS</a:t>
            </a:r>
            <a:endParaRPr 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0" y="1905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042" y="1524000"/>
            <a:ext cx="8108958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87534-E3C6-494B-8851-5C9EC11DCF60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219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ONE-FACTOR ANALYSIS OF VARIANCE</a:t>
            </a:r>
            <a:endParaRPr 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0" y="1905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09800"/>
            <a:ext cx="8839200" cy="3451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87534-E3C6-494B-8851-5C9EC11DCF6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081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274638"/>
            <a:ext cx="80772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MULTIPLE COMPARISON METHODS</a:t>
            </a:r>
            <a:endParaRPr 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0" y="1905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447800"/>
            <a:ext cx="8001000" cy="490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87534-E3C6-494B-8851-5C9EC11DCF60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2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-152400"/>
            <a:ext cx="80772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MULTIPLE COMPARISON METHODS</a:t>
            </a:r>
            <a:endParaRPr 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0" y="1905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762000"/>
            <a:ext cx="7391400" cy="3456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045" y="4648200"/>
            <a:ext cx="2971800" cy="3830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4267200"/>
            <a:ext cx="2371271" cy="1355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965" y="5390822"/>
            <a:ext cx="4309835" cy="14671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4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500" y="5867400"/>
            <a:ext cx="3581400" cy="5428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87534-E3C6-494B-8851-5C9EC11DCF60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351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274638"/>
            <a:ext cx="80772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MULTIPLE COMPARISON METHODS</a:t>
            </a:r>
            <a:endParaRPr 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0" y="1905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295400"/>
            <a:ext cx="6691745" cy="54091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87534-E3C6-494B-8851-5C9EC11DCF60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385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274638"/>
            <a:ext cx="80772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MULTIPLE COMPARISON METHODS</a:t>
            </a:r>
            <a:endParaRPr 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0" y="1905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981200"/>
            <a:ext cx="7924800" cy="30574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87534-E3C6-494B-8851-5C9EC11DCF60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771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274638"/>
            <a:ext cx="80772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MULTIPLE COMPARISON METHODS</a:t>
            </a:r>
            <a:endParaRPr 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0" y="1905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286" y="1676400"/>
            <a:ext cx="8077200" cy="39060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87534-E3C6-494B-8851-5C9EC11DCF60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409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274638"/>
            <a:ext cx="80772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MULTIPLE COMPARISON METHODS</a:t>
            </a:r>
            <a:endParaRPr 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0" y="1905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945" y="1752600"/>
            <a:ext cx="8077200" cy="33954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87534-E3C6-494B-8851-5C9EC11DCF60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792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0"/>
            <a:ext cx="80772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MULTIPLE COMPARISON METHODS</a:t>
            </a:r>
            <a:endParaRPr 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0" y="1905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143000"/>
            <a:ext cx="2667000" cy="46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435" y="1665696"/>
            <a:ext cx="7966365" cy="4679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2223347"/>
            <a:ext cx="4267200" cy="14342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145" y="3911378"/>
            <a:ext cx="7848600" cy="9750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4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1490" y="5237050"/>
            <a:ext cx="7710055" cy="101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87534-E3C6-494B-8851-5C9EC11DCF60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916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0"/>
            <a:ext cx="8077200" cy="105265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MULTIPLE COMPARISON METHODS</a:t>
            </a:r>
            <a:endParaRPr 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0" y="1905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020762"/>
            <a:ext cx="7883570" cy="5456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87534-E3C6-494B-8851-5C9EC11DCF60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889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274638"/>
            <a:ext cx="80772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MULTIPLE COMPARISON METHODS</a:t>
            </a:r>
            <a:endParaRPr 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0" y="1905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100" y="1600200"/>
            <a:ext cx="4495800" cy="37294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87534-E3C6-494B-8851-5C9EC11DCF60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56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274638"/>
            <a:ext cx="80772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MULTIPLE COMPARISON METHODS</a:t>
            </a:r>
            <a:endParaRPr 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0" y="1905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634019"/>
            <a:ext cx="7924800" cy="41571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87534-E3C6-494B-8851-5C9EC11DCF60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682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ONE-FACTOR ANALYSIS OF VARIANCE</a:t>
            </a:r>
            <a:endParaRPr 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0" y="1905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702" y="1752600"/>
            <a:ext cx="8047041" cy="4090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87534-E3C6-494B-8851-5C9EC11DCF6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607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0"/>
            <a:ext cx="80772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MULTIPLE COMPARISON METHODS</a:t>
            </a:r>
            <a:endParaRPr 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0" y="1905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599" y="990600"/>
            <a:ext cx="5995617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6257" y="1752601"/>
            <a:ext cx="6731485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87534-E3C6-494B-8851-5C9EC11DCF60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299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-76200"/>
            <a:ext cx="80772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MULTIPLE COMPARISON METHODS</a:t>
            </a:r>
            <a:endParaRPr 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0" y="1905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783" y="890587"/>
            <a:ext cx="5995617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524000"/>
            <a:ext cx="7040880" cy="525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87534-E3C6-494B-8851-5C9EC11DCF60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929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274638"/>
            <a:ext cx="80772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MULTIPLE COMPARISON METHODS</a:t>
            </a:r>
            <a:endParaRPr 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0" y="1905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783" y="1241425"/>
            <a:ext cx="5995617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2057400"/>
            <a:ext cx="7620000" cy="34427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87534-E3C6-494B-8851-5C9EC11DCF60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7886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0"/>
            <a:ext cx="80772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PAIRWISE COMPARISON</a:t>
            </a:r>
            <a:endParaRPr 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0" y="1905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944562"/>
            <a:ext cx="18288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6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5285" y="1420812"/>
            <a:ext cx="7686915" cy="5208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87534-E3C6-494B-8851-5C9EC11DCF60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571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255588"/>
            <a:ext cx="80772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PAIRWISE COMPARISON</a:t>
            </a:r>
            <a:endParaRPr 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0" y="1905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200150"/>
            <a:ext cx="18288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752600"/>
            <a:ext cx="7543800" cy="4837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87534-E3C6-494B-8851-5C9EC11DCF60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439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PAIRWISE COMPARISON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0" y="1905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2457246"/>
            <a:ext cx="7696200" cy="3181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648691"/>
            <a:ext cx="18288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87534-E3C6-494B-8851-5C9EC11DCF60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944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PAIRWISE COMPARISON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0" y="1905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2057400"/>
            <a:ext cx="5181600" cy="20042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6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4290204"/>
            <a:ext cx="7162800" cy="208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276350"/>
            <a:ext cx="18288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87534-E3C6-494B-8851-5C9EC11DCF60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2332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PAIRWISE COMPARISON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0" y="1905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171" y="1600201"/>
            <a:ext cx="7954429" cy="50291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87534-E3C6-494B-8851-5C9EC11DCF60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253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PAIRWISE COMPARISON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0" y="1905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524001"/>
            <a:ext cx="6837218" cy="1454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2895600"/>
            <a:ext cx="4495800" cy="17548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4764286"/>
            <a:ext cx="7467600" cy="19413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87534-E3C6-494B-8851-5C9EC11DCF60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247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PAIRWISE COMPARISON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0" y="1905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712" y="1524000"/>
            <a:ext cx="7056575" cy="364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03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5349376"/>
            <a:ext cx="6172200" cy="13336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87534-E3C6-494B-8851-5C9EC11DCF60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308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ONE-FACTOR ANALYSIS OF VARIANCE</a:t>
            </a:r>
            <a:endParaRPr 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0" y="1905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905000"/>
            <a:ext cx="8001000" cy="33198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87534-E3C6-494B-8851-5C9EC11DCF6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53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PAIRWISE COMPARISON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0" y="1905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2133600"/>
            <a:ext cx="7620000" cy="33538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87534-E3C6-494B-8851-5C9EC11DCF60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629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76200"/>
            <a:ext cx="81534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REGRESSION APPROACH TO ANOVA</a:t>
            </a:r>
            <a:endParaRPr 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0" y="1905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143000"/>
            <a:ext cx="7848600" cy="2552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3886200"/>
            <a:ext cx="7744691" cy="27056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87534-E3C6-494B-8851-5C9EC11DCF60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473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76200"/>
            <a:ext cx="81534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REGRESSION APPROACH TO ANOVA</a:t>
            </a:r>
            <a:endParaRPr 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0" y="1905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295400"/>
            <a:ext cx="7946571" cy="4952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87534-E3C6-494B-8851-5C9EC11DCF60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262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76200"/>
            <a:ext cx="81534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REGRESSION APPROACH TO ANOVA</a:t>
            </a:r>
            <a:endParaRPr 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0" y="1905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676400"/>
            <a:ext cx="8001000" cy="333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87534-E3C6-494B-8851-5C9EC11DCF60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1497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76200"/>
            <a:ext cx="81534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REGRESSION APPROACH TO ANOVA</a:t>
            </a:r>
            <a:endParaRPr 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0" y="1905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371600"/>
            <a:ext cx="7848600" cy="4785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87534-E3C6-494B-8851-5C9EC11DCF60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905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76200"/>
            <a:ext cx="81534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REGRESSION APPROACH TO ANOVA</a:t>
            </a:r>
            <a:endParaRPr 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0" y="1905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447800"/>
            <a:ext cx="8001000" cy="4592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87534-E3C6-494B-8851-5C9EC11DCF60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993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-152400"/>
            <a:ext cx="81534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REGRESSION APPROACH TO ANOVA</a:t>
            </a:r>
            <a:endParaRPr 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0" y="1905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699" y="838200"/>
            <a:ext cx="7858125" cy="15522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415623"/>
            <a:ext cx="6400800" cy="4394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87534-E3C6-494B-8851-5C9EC11DCF60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949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76200"/>
            <a:ext cx="81534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REGRESSION APPROACH TO ANOVA</a:t>
            </a:r>
            <a:endParaRPr 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0" y="1905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106311"/>
            <a:ext cx="7696200" cy="5599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87534-E3C6-494B-8851-5C9EC11DCF60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064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76200"/>
            <a:ext cx="81534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REGRESSION APPROACH TO ANOVA</a:t>
            </a:r>
            <a:endParaRPr 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0" y="1905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608157"/>
            <a:ext cx="8001000" cy="31162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87534-E3C6-494B-8851-5C9EC11DCF60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646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NONPARAMETRIC METHODS IN ANOVA</a:t>
            </a:r>
            <a:endParaRPr 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0" y="1905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676400"/>
            <a:ext cx="7501394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87534-E3C6-494B-8851-5C9EC11DCF60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625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ONE-FACTOR ANALYSIS OF VARIANCE</a:t>
            </a:r>
            <a:endParaRPr 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0" y="1905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828270"/>
            <a:ext cx="8001000" cy="46487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87534-E3C6-494B-8851-5C9EC11DCF6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506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NONPARAMETRIC METHODS IN ANOVA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0" y="1905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676400"/>
            <a:ext cx="3810000" cy="3419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10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997541"/>
            <a:ext cx="7848600" cy="4693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87534-E3C6-494B-8851-5C9EC11DCF60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181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ONE-FACTOR ANALYSIS OF VARIANCE</a:t>
            </a:r>
            <a:endParaRPr 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0" y="1905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025" y="1524001"/>
            <a:ext cx="7863575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87534-E3C6-494B-8851-5C9EC11DCF60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380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NONPARAMETRIC METHODS IN ANOVA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0" y="1905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600201"/>
            <a:ext cx="7848600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87534-E3C6-494B-8851-5C9EC11DCF60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961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0"/>
            <a:ext cx="7498080" cy="1143000"/>
          </a:xfrm>
        </p:spPr>
        <p:txBody>
          <a:bodyPr>
            <a:normAutofit/>
          </a:bodyPr>
          <a:lstStyle/>
          <a:p>
            <a:r>
              <a:rPr lang="en-US" sz="3200" dirty="0"/>
              <a:t>TWO-WAY ANOVA </a:t>
            </a:r>
            <a:r>
              <a:rPr lang="en-US" sz="3200" dirty="0" smtClean="0"/>
              <a:t>- THE RANDOMIZED COMPLETE BLOCK DESIGN</a:t>
            </a:r>
            <a:endParaRPr lang="en-US" sz="3200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0" y="1905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4096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295400"/>
            <a:ext cx="7620000" cy="53034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87534-E3C6-494B-8851-5C9EC11DCF60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024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TWO-WAY ANOVA </a:t>
            </a:r>
            <a:r>
              <a:rPr lang="en-US" sz="3200" dirty="0" smtClean="0"/>
              <a:t>- THE RANDOMIZED COMPLETE BLOCK DESIGN</a:t>
            </a:r>
            <a:endParaRPr lang="en-US" sz="3200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0" y="1905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00" y="1789748"/>
            <a:ext cx="7975600" cy="19440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0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886" y="4343400"/>
            <a:ext cx="7543800" cy="11411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87534-E3C6-494B-8851-5C9EC11DCF60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6632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TWO-WAY ANOVA </a:t>
            </a:r>
            <a:r>
              <a:rPr lang="en-US" sz="3200" dirty="0" smtClean="0"/>
              <a:t>- THE RANDOMIZED COMPLETE BLOCK DESIGN</a:t>
            </a:r>
            <a:endParaRPr lang="en-US" sz="3200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0" y="1905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600200"/>
            <a:ext cx="7848600" cy="49290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87534-E3C6-494B-8851-5C9EC11DCF60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393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TWO-WAY ANOVA </a:t>
            </a:r>
            <a:r>
              <a:rPr lang="en-US" sz="3200" dirty="0" smtClean="0"/>
              <a:t>- THE RANDOMIZED COMPLETE BLOCK DESIGN</a:t>
            </a:r>
            <a:endParaRPr lang="en-US" sz="3200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0" y="1905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600200"/>
            <a:ext cx="7888941" cy="50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87534-E3C6-494B-8851-5C9EC11DCF60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931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TWO-WAY ANOVA </a:t>
            </a:r>
            <a:r>
              <a:rPr lang="en-US" sz="3200" dirty="0" smtClean="0"/>
              <a:t>- THE RANDOMIZED COMPLETE BLOCK DESIGN</a:t>
            </a:r>
            <a:endParaRPr lang="en-US" sz="3200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0" y="1905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017" y="1618358"/>
            <a:ext cx="7870584" cy="49919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87534-E3C6-494B-8851-5C9EC11DCF60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245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TWO-WAY ANOVA </a:t>
            </a:r>
            <a:r>
              <a:rPr lang="en-US" sz="3200" dirty="0" smtClean="0"/>
              <a:t>- THE RANDOMIZED COMPLETE BLOCK DESIGN</a:t>
            </a:r>
            <a:endParaRPr lang="en-US" sz="3200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0" y="1905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133600"/>
            <a:ext cx="7772400" cy="25607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87534-E3C6-494B-8851-5C9EC11DCF60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786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TWO-WAY ANOVA </a:t>
            </a:r>
            <a:r>
              <a:rPr lang="en-US" sz="3200" dirty="0" smtClean="0"/>
              <a:t>- THE RANDOMIZED COMPLETE BLOCK DESIGN</a:t>
            </a:r>
            <a:endParaRPr lang="en-US" sz="3200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0" y="1905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447801"/>
            <a:ext cx="5791200" cy="3065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52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4513065"/>
            <a:ext cx="4572000" cy="22080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87534-E3C6-494B-8851-5C9EC11DCF60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521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ONE-FACTOR ANALYSIS OF VARIANCE</a:t>
            </a:r>
            <a:endParaRPr 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0" y="1905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930090"/>
            <a:ext cx="7924800" cy="2718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87534-E3C6-494B-8851-5C9EC11DCF6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182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TWO-WAY ANOVA </a:t>
            </a:r>
            <a:r>
              <a:rPr lang="en-US" sz="3200" dirty="0" smtClean="0"/>
              <a:t>- THE RANDOMIZED COMPLETE BLOCK DESIGN</a:t>
            </a:r>
            <a:endParaRPr lang="en-US" sz="3200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0" y="1905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563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799" y="1676400"/>
            <a:ext cx="7977879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87534-E3C6-494B-8851-5C9EC11DCF60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834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TWO-WAY ANOVA </a:t>
            </a:r>
            <a:r>
              <a:rPr lang="en-US" sz="3200" dirty="0" smtClean="0"/>
              <a:t>- THE RANDOMIZED COMPLETE BLOCK DESIGN</a:t>
            </a:r>
            <a:endParaRPr lang="en-US" sz="3200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0" y="1905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573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2209800"/>
            <a:ext cx="6858000" cy="27270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87534-E3C6-494B-8851-5C9EC11DCF60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673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TWO-WAY ANOVA </a:t>
            </a:r>
            <a:r>
              <a:rPr lang="en-US" sz="3200" dirty="0" smtClean="0"/>
              <a:t>- THE RANDOMIZED COMPLETE BLOCK DESIGN</a:t>
            </a:r>
            <a:endParaRPr lang="en-US" sz="3200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0" y="1905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583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510144"/>
            <a:ext cx="5562484" cy="3338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83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5029200"/>
            <a:ext cx="5029200" cy="142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87534-E3C6-494B-8851-5C9EC11DCF60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366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TWO-WAY ANOVA </a:t>
            </a:r>
            <a:r>
              <a:rPr lang="en-US" sz="3200" dirty="0" smtClean="0"/>
              <a:t>- THE RANDOMIZED COMPLETE BLOCK DESIGN</a:t>
            </a:r>
            <a:endParaRPr lang="en-US" sz="3200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0" y="1905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0" y="1524000"/>
            <a:ext cx="6477000" cy="48335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87534-E3C6-494B-8851-5C9EC11DCF60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799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TWO-WAY ANOVA </a:t>
            </a:r>
            <a:r>
              <a:rPr lang="en-US" sz="3200" dirty="0" smtClean="0"/>
              <a:t>- THE RANDOMIZED COMPLETE BLOCK DESIGN</a:t>
            </a:r>
            <a:endParaRPr lang="en-US" sz="3200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0" y="1905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593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2044582"/>
            <a:ext cx="7848600" cy="32641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87534-E3C6-494B-8851-5C9EC11DCF60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504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TWO-WAY ANOVA </a:t>
            </a:r>
            <a:r>
              <a:rPr lang="en-US" sz="3200" dirty="0" smtClean="0"/>
              <a:t>- THE RANDOMIZED COMPLETE BLOCK DESIGN</a:t>
            </a:r>
            <a:endParaRPr lang="en-US" sz="3200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0" y="1905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604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676399"/>
            <a:ext cx="7772400" cy="47392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87534-E3C6-494B-8851-5C9EC11DCF60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210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TWO-WAY ANOVA </a:t>
            </a:r>
            <a:r>
              <a:rPr lang="en-US" sz="3200" dirty="0" smtClean="0"/>
              <a:t>- THE RANDOMIZED COMPLETE BLOCK DESIGN</a:t>
            </a:r>
            <a:endParaRPr lang="en-US" sz="3200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0" y="1905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614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981200"/>
            <a:ext cx="7543800" cy="35041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87534-E3C6-494B-8851-5C9EC11DCF60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089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TWO-WAY ANOVA </a:t>
            </a:r>
            <a:r>
              <a:rPr lang="en-US" sz="3200" dirty="0" smtClean="0"/>
              <a:t>- THE RANDOMIZED COMPLETE BLOCK DESIGN</a:t>
            </a:r>
            <a:endParaRPr lang="en-US" sz="3200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0" y="1905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624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905000"/>
            <a:ext cx="7896426" cy="426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87534-E3C6-494B-8851-5C9EC11DCF60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845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TWO-WAY ANOVA </a:t>
            </a:r>
            <a:r>
              <a:rPr lang="en-US" sz="3200" dirty="0" smtClean="0"/>
              <a:t>- THE RANDOMIZED COMPLETE BLOCK DESIGN</a:t>
            </a:r>
            <a:endParaRPr lang="en-US" sz="3200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0" y="1905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634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133600"/>
            <a:ext cx="7772400" cy="30656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87534-E3C6-494B-8851-5C9EC11DCF60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958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TWO-WAY ANOVA </a:t>
            </a:r>
            <a:r>
              <a:rPr lang="en-US" sz="3200" dirty="0" smtClean="0"/>
              <a:t>- THE RANDOMIZED COMPLETE BLOCK DESIGN</a:t>
            </a:r>
            <a:endParaRPr lang="en-US" sz="3200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0" y="1905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645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676400"/>
            <a:ext cx="8001000" cy="4548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87534-E3C6-494B-8851-5C9EC11DCF60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586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ONE-FACTOR ANALYSIS OF VARIANCE</a:t>
            </a:r>
            <a:endParaRPr 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0" y="1905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676400"/>
            <a:ext cx="7993876" cy="414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5731577"/>
            <a:ext cx="8001000" cy="9741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87534-E3C6-494B-8851-5C9EC11DCF6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89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TWO-WAY ANOVA </a:t>
            </a:r>
            <a:r>
              <a:rPr lang="en-US" sz="3200" dirty="0" smtClean="0"/>
              <a:t>- THE RANDOMIZED COMPLETE BLOCK DESIGN</a:t>
            </a:r>
            <a:endParaRPr lang="en-US" sz="3200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0" y="1905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655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599" y="1524000"/>
            <a:ext cx="5452619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87534-E3C6-494B-8851-5C9EC11DCF60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091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0"/>
            <a:ext cx="7498080" cy="1143000"/>
          </a:xfrm>
        </p:spPr>
        <p:txBody>
          <a:bodyPr>
            <a:normAutofit/>
          </a:bodyPr>
          <a:lstStyle/>
          <a:p>
            <a:r>
              <a:rPr lang="en-US" sz="3200" dirty="0"/>
              <a:t>TWO-WAY ANOVA </a:t>
            </a:r>
            <a:r>
              <a:rPr lang="en-US" sz="3200" dirty="0" smtClean="0"/>
              <a:t>- THE RANDOMIZED COMPLETE BLOCK DESIGN</a:t>
            </a:r>
            <a:endParaRPr lang="en-US" sz="3200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0" y="1905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6656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1149926"/>
            <a:ext cx="3886200" cy="25732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656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3733800"/>
            <a:ext cx="3810000" cy="2875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656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5573776"/>
            <a:ext cx="5181600" cy="1208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6566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143000"/>
            <a:ext cx="3886200" cy="25667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6567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8509" y="6471047"/>
            <a:ext cx="9906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87534-E3C6-494B-8851-5C9EC11DCF60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787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0"/>
            <a:ext cx="7498080" cy="114300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ESTIMATE MISSING VALUE</a:t>
            </a:r>
            <a:endParaRPr lang="en-US" sz="3200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0" y="1905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727" y="1371600"/>
            <a:ext cx="8077200" cy="3105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87534-E3C6-494B-8851-5C9EC11DCF60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390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0"/>
            <a:ext cx="7498080" cy="114300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ESTIMATE MISSING VALUE</a:t>
            </a:r>
            <a:endParaRPr lang="en-US" sz="3200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0" y="1905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990600"/>
            <a:ext cx="5334000" cy="4321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5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1699260"/>
            <a:ext cx="6629400" cy="662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6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3055" y="2743200"/>
            <a:ext cx="7010400" cy="2190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87534-E3C6-494B-8851-5C9EC11DCF60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939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0"/>
            <a:ext cx="7498080" cy="114300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ESTIMATE MISSING VALUE</a:t>
            </a:r>
            <a:endParaRPr lang="en-US" sz="3200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0" y="1905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990600"/>
            <a:ext cx="5334000" cy="4321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457389"/>
            <a:ext cx="7543800" cy="50908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87534-E3C6-494B-8851-5C9EC11DCF60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257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0"/>
            <a:ext cx="7498080" cy="114300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ESTIMATE MISSING VALUE</a:t>
            </a:r>
            <a:endParaRPr lang="en-US" sz="3200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0" y="1905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990600"/>
            <a:ext cx="5334000" cy="4321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543" y="1901300"/>
            <a:ext cx="7703457" cy="30649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10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5165271"/>
            <a:ext cx="6629400" cy="4735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87534-E3C6-494B-8851-5C9EC11DCF60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657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0"/>
            <a:ext cx="7498080" cy="114300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ESTIMATE MISSING VALUE</a:t>
            </a:r>
            <a:endParaRPr lang="en-US" sz="3200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0" y="1905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091847"/>
            <a:ext cx="5334000" cy="4321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988684"/>
            <a:ext cx="7772400" cy="4077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87534-E3C6-494B-8851-5C9EC11DCF60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532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0"/>
            <a:ext cx="7498080" cy="114300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ESTIMATE MISSING VALUE</a:t>
            </a:r>
            <a:endParaRPr lang="en-US" sz="3200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0" y="1905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371600"/>
            <a:ext cx="7696200" cy="30569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87534-E3C6-494B-8851-5C9EC11DCF60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02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0"/>
            <a:ext cx="7866888" cy="114300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GENERAL REGRESSION SIGNIFICANT TEST</a:t>
            </a:r>
            <a:endParaRPr lang="en-US" sz="3200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0" y="1905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838200"/>
            <a:ext cx="6400800" cy="11941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17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2188509"/>
            <a:ext cx="6400800" cy="42122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87534-E3C6-494B-8851-5C9EC11DCF60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849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0"/>
            <a:ext cx="7866888" cy="114300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GENERAL REGRESSION SIGNIFICANT TEST</a:t>
            </a:r>
            <a:endParaRPr lang="en-US" sz="3200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0" y="1905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799" y="1524000"/>
            <a:ext cx="7772401" cy="35116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87534-E3C6-494B-8851-5C9EC11DCF60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787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olstice">
  <a:themeElements>
    <a:clrScheme name="Solstice">
      <a:dk1>
        <a:sysClr val="windowText" lastClr="000000"/>
      </a:dk1>
      <a:lt1>
        <a:sysClr val="window" lastClr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Solstice">
      <a:maj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HY엽서L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olstice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53000"/>
              </a:schemeClr>
            </a:gs>
            <a:gs pos="50000">
              <a:schemeClr val="phClr">
                <a:tint val="42000"/>
                <a:satMod val="255000"/>
              </a:schemeClr>
            </a:gs>
            <a:gs pos="97000">
              <a:schemeClr val="phClr">
                <a:tint val="53000"/>
                <a:satMod val="260000"/>
              </a:schemeClr>
            </a:gs>
            <a:gs pos="100000">
              <a:schemeClr val="phClr">
                <a:tint val="56000"/>
                <a:satMod val="275000"/>
              </a:schemeClr>
            </a:gs>
          </a:gsLst>
          <a:path path="circle">
            <a:fillToRect l="50000" t="50000" r="50000" b="50000"/>
          </a:path>
        </a:gradFill>
        <a:gradFill rotWithShape="1">
          <a:gsLst>
            <a:gs pos="0">
              <a:schemeClr val="phClr">
                <a:tint val="92000"/>
                <a:satMod val="170000"/>
              </a:schemeClr>
            </a:gs>
            <a:gs pos="15000">
              <a:schemeClr val="phClr">
                <a:tint val="92000"/>
                <a:shade val="99000"/>
                <a:satMod val="170000"/>
              </a:schemeClr>
            </a:gs>
            <a:gs pos="62000">
              <a:schemeClr val="phClr">
                <a:tint val="96000"/>
                <a:shade val="80000"/>
                <a:satMod val="170000"/>
              </a:schemeClr>
            </a:gs>
            <a:gs pos="97000">
              <a:schemeClr val="phClr">
                <a:tint val="98000"/>
                <a:shade val="63000"/>
                <a:satMod val="170000"/>
              </a:schemeClr>
            </a:gs>
            <a:gs pos="100000">
              <a:schemeClr val="phClr">
                <a:shade val="62000"/>
                <a:satMod val="170000"/>
              </a:schemeClr>
            </a:gs>
          </a:gsLst>
          <a:path path="circle">
            <a:fillToRect l="50000" t="50000" r="50000" b="5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 contourW="12700">
            <a:bevelT w="0" h="0"/>
            <a:contourClr>
              <a:schemeClr val="phClr">
                <a:shade val="80000"/>
              </a:schemeClr>
            </a:contourClr>
          </a:sp3d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5400000"/>
            </a:lightRig>
          </a:scene3d>
          <a:sp3d contourW="12700">
            <a:bevelT w="25400" h="50800" prst="angle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355000"/>
              </a:schemeClr>
            </a:gs>
            <a:gs pos="40000">
              <a:schemeClr val="phClr">
                <a:tint val="85000"/>
                <a:satMod val="320000"/>
              </a:schemeClr>
            </a:gs>
            <a:gs pos="100000">
              <a:schemeClr val="phClr">
                <a:shade val="55000"/>
                <a:satMod val="300000"/>
              </a:schemeClr>
            </a:gs>
          </a:gsLst>
          <a:path path="circle">
            <a:fillToRect l="-24500" t="-20000" r="124500" b="12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"/>
                <a:satMod val="300000"/>
              </a:schemeClr>
              <a:schemeClr val="phClr">
                <a:tint val="90000"/>
                <a:satMod val="225000"/>
              </a:schemeClr>
            </a:duotone>
          </a:blip>
          <a:tile tx="0" ty="0" sx="90000" sy="90000" flip="xy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Solstice</Template>
  <TotalTime>520</TotalTime>
  <Words>667</Words>
  <Application>Microsoft Office PowerPoint</Application>
  <PresentationFormat>On-screen Show (4:3)</PresentationFormat>
  <Paragraphs>314</Paragraphs>
  <Slides>105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105</vt:i4>
      </vt:variant>
    </vt:vector>
  </HeadingPairs>
  <TitlesOfParts>
    <vt:vector size="106" baseType="lpstr">
      <vt:lpstr>Solstice</vt:lpstr>
      <vt:lpstr> Session 7  ANALYSIS OF VARIANCE </vt:lpstr>
      <vt:lpstr>ONE-FACTOR ANALYSIS OF VARIANCE</vt:lpstr>
      <vt:lpstr>ONE-FACTOR ANALYSIS OF VARIANCE</vt:lpstr>
      <vt:lpstr>ONE-FACTOR ANALYSIS OF VARIANCE</vt:lpstr>
      <vt:lpstr>ONE-FACTOR ANALYSIS OF VARIANCE</vt:lpstr>
      <vt:lpstr>ONE-FACTOR ANALYSIS OF VARIANCE</vt:lpstr>
      <vt:lpstr>ONE-FACTOR ANALYSIS OF VARIANCE</vt:lpstr>
      <vt:lpstr>ONE-FACTOR ANALYSIS OF VARIANCE</vt:lpstr>
      <vt:lpstr>ONE-FACTOR ANALYSIS OF VARIANCE</vt:lpstr>
      <vt:lpstr>ONE-FACTOR ANALYSIS OF VARIANCE</vt:lpstr>
      <vt:lpstr>ONE-FACTOR ANALYSIS OF VARIANCE</vt:lpstr>
      <vt:lpstr>ONE-FACTOR ANALYSIS OF VARIANCE</vt:lpstr>
      <vt:lpstr>ONE-FACTOR ANALYSIS OF VARIANCE</vt:lpstr>
      <vt:lpstr>ONE-FACTOR ANALYSIS OF VARIANCE</vt:lpstr>
      <vt:lpstr>ONE-FACTOR ANALYSIS OF VARIANCE</vt:lpstr>
      <vt:lpstr>ONE-FACTOR ANALYSIS OF VARIANCE</vt:lpstr>
      <vt:lpstr>ONE-FACTOR ANALYSIS OF VARIANCE</vt:lpstr>
      <vt:lpstr>ONE-FACTOR ANALYSIS OF VARIANCE</vt:lpstr>
      <vt:lpstr>ONE-FACTOR ANALYSIS OF VARIANCE</vt:lpstr>
      <vt:lpstr>ONE-FACTOR ANALYSIS OF VARIANCE</vt:lpstr>
      <vt:lpstr>ONE-FACTOR ANALYSIS OF VARIANCE</vt:lpstr>
      <vt:lpstr>ONE-FACTOR ANALYSIS OF VARIANCE</vt:lpstr>
      <vt:lpstr>ONE-FACTOR ANALYSIS OF VARIANCE</vt:lpstr>
      <vt:lpstr>ONE-FACTOR ANALYSIS OF VARIANCE</vt:lpstr>
      <vt:lpstr>ONE-FACTOR ANALYSIS OF VARIANCE</vt:lpstr>
      <vt:lpstr>ONE-FACTOR ANALYSIS OF VARIANCE</vt:lpstr>
      <vt:lpstr>ONE-FACTOR ANALYSIS OF VARIANCE</vt:lpstr>
      <vt:lpstr>ONE-FACTOR ANALYSIS OF VARIANCE</vt:lpstr>
      <vt:lpstr>ONE-FACTOR ANALYSIS OF VARIANCE</vt:lpstr>
      <vt:lpstr>ONE-FACTOR ANALYSIS OF VARIANCE</vt:lpstr>
      <vt:lpstr>ONE-FACTOR ANALYSIS OF VARIANCE</vt:lpstr>
      <vt:lpstr>ONE-FACTOR ANALYSIS OF VARIANCE</vt:lpstr>
      <vt:lpstr>ONE-FACTOR ANALYSIS OF VARIANCE</vt:lpstr>
      <vt:lpstr>ONE-FACTOR ANALYSIS OF VARIANCE</vt:lpstr>
      <vt:lpstr>ONE-FACTOR ANALYSIS OF VARIANCE</vt:lpstr>
      <vt:lpstr>ONE-FACTOR ANALYSIS OF VARIANCE</vt:lpstr>
      <vt:lpstr>ONE-FACTOR ANALYSIS OF VARIANCE</vt:lpstr>
      <vt:lpstr>ONE-FACTOR ANALYSIS OF VARIANCE</vt:lpstr>
      <vt:lpstr>MULTIPLE COMPARISON METHODS</vt:lpstr>
      <vt:lpstr>MULTIPLE COMPARISON METHODS</vt:lpstr>
      <vt:lpstr>MULTIPLE COMPARISON METHODS</vt:lpstr>
      <vt:lpstr>MULTIPLE COMPARISON METHODS</vt:lpstr>
      <vt:lpstr>MULTIPLE COMPARISON METHODS</vt:lpstr>
      <vt:lpstr>MULTIPLE COMPARISON METHODS</vt:lpstr>
      <vt:lpstr>MULTIPLE COMPARISON METHODS</vt:lpstr>
      <vt:lpstr>MULTIPLE COMPARISON METHODS</vt:lpstr>
      <vt:lpstr>MULTIPLE COMPARISON METHODS</vt:lpstr>
      <vt:lpstr>MULTIPLE COMPARISON METHODS</vt:lpstr>
      <vt:lpstr>MULTIPLE COMPARISON METHODS</vt:lpstr>
      <vt:lpstr>MULTIPLE COMPARISON METHODS</vt:lpstr>
      <vt:lpstr>MULTIPLE COMPARISON METHODS</vt:lpstr>
      <vt:lpstr>MULTIPLE COMPARISON METHODS</vt:lpstr>
      <vt:lpstr>PAIRWISE COMPARISON</vt:lpstr>
      <vt:lpstr>PAIRWISE COMPARISON</vt:lpstr>
      <vt:lpstr>PAIRWISE COMPARISON</vt:lpstr>
      <vt:lpstr>PAIRWISE COMPARISON</vt:lpstr>
      <vt:lpstr>PAIRWISE COMPARISON</vt:lpstr>
      <vt:lpstr>PAIRWISE COMPARISON</vt:lpstr>
      <vt:lpstr>PAIRWISE COMPARISON</vt:lpstr>
      <vt:lpstr>PAIRWISE COMPARISON</vt:lpstr>
      <vt:lpstr>REGRESSION APPROACH TO ANOVA</vt:lpstr>
      <vt:lpstr>REGRESSION APPROACH TO ANOVA</vt:lpstr>
      <vt:lpstr>REGRESSION APPROACH TO ANOVA</vt:lpstr>
      <vt:lpstr>REGRESSION APPROACH TO ANOVA</vt:lpstr>
      <vt:lpstr>REGRESSION APPROACH TO ANOVA</vt:lpstr>
      <vt:lpstr>REGRESSION APPROACH TO ANOVA</vt:lpstr>
      <vt:lpstr>REGRESSION APPROACH TO ANOVA</vt:lpstr>
      <vt:lpstr>REGRESSION APPROACH TO ANOVA</vt:lpstr>
      <vt:lpstr>NONPARAMETRIC METHODS IN ANOVA</vt:lpstr>
      <vt:lpstr>NONPARAMETRIC METHODS IN ANOVA</vt:lpstr>
      <vt:lpstr>ONE-FACTOR ANALYSIS OF VARIANCE</vt:lpstr>
      <vt:lpstr>NONPARAMETRIC METHODS IN ANOVA</vt:lpstr>
      <vt:lpstr>TWO-WAY ANOVA - THE RANDOMIZED COMPLETE BLOCK DESIGN</vt:lpstr>
      <vt:lpstr>TWO-WAY ANOVA - THE RANDOMIZED COMPLETE BLOCK DESIGN</vt:lpstr>
      <vt:lpstr>TWO-WAY ANOVA - THE RANDOMIZED COMPLETE BLOCK DESIGN</vt:lpstr>
      <vt:lpstr>TWO-WAY ANOVA - THE RANDOMIZED COMPLETE BLOCK DESIGN</vt:lpstr>
      <vt:lpstr>TWO-WAY ANOVA - THE RANDOMIZED COMPLETE BLOCK DESIGN</vt:lpstr>
      <vt:lpstr>TWO-WAY ANOVA - THE RANDOMIZED COMPLETE BLOCK DESIGN</vt:lpstr>
      <vt:lpstr>TWO-WAY ANOVA - THE RANDOMIZED COMPLETE BLOCK DESIGN</vt:lpstr>
      <vt:lpstr>TWO-WAY ANOVA - THE RANDOMIZED COMPLETE BLOCK DESIGN</vt:lpstr>
      <vt:lpstr>TWO-WAY ANOVA - THE RANDOMIZED COMPLETE BLOCK DESIGN</vt:lpstr>
      <vt:lpstr>TWO-WAY ANOVA - THE RANDOMIZED COMPLETE BLOCK DESIGN</vt:lpstr>
      <vt:lpstr>TWO-WAY ANOVA - THE RANDOMIZED COMPLETE BLOCK DESIGN</vt:lpstr>
      <vt:lpstr>TWO-WAY ANOVA - THE RANDOMIZED COMPLETE BLOCK DESIGN</vt:lpstr>
      <vt:lpstr>TWO-WAY ANOVA - THE RANDOMIZED COMPLETE BLOCK DESIGN</vt:lpstr>
      <vt:lpstr>TWO-WAY ANOVA - THE RANDOMIZED COMPLETE BLOCK DESIGN</vt:lpstr>
      <vt:lpstr>TWO-WAY ANOVA - THE RANDOMIZED COMPLETE BLOCK DESIGN</vt:lpstr>
      <vt:lpstr>TWO-WAY ANOVA - THE RANDOMIZED COMPLETE BLOCK DESIGN</vt:lpstr>
      <vt:lpstr>TWO-WAY ANOVA - THE RANDOMIZED COMPLETE BLOCK DESIGN</vt:lpstr>
      <vt:lpstr>TWO-WAY ANOVA - THE RANDOMIZED COMPLETE BLOCK DESIGN</vt:lpstr>
      <vt:lpstr>TWO-WAY ANOVA - THE RANDOMIZED COMPLETE BLOCK DESIGN</vt:lpstr>
      <vt:lpstr>ESTIMATE MISSING VALUE</vt:lpstr>
      <vt:lpstr>ESTIMATE MISSING VALUE</vt:lpstr>
      <vt:lpstr>ESTIMATE MISSING VALUE</vt:lpstr>
      <vt:lpstr>ESTIMATE MISSING VALUE</vt:lpstr>
      <vt:lpstr>ESTIMATE MISSING VALUE</vt:lpstr>
      <vt:lpstr>ESTIMATE MISSING VALUE</vt:lpstr>
      <vt:lpstr>GENERAL REGRESSION SIGNIFICANT TEST</vt:lpstr>
      <vt:lpstr>GENERAL REGRESSION SIGNIFICANT TEST</vt:lpstr>
      <vt:lpstr>GENERAL REGRESSION SIGNIFICANT TEST</vt:lpstr>
      <vt:lpstr>GENERAL REGRESSION SIGNIFICANT TEST</vt:lpstr>
      <vt:lpstr>GENERAL REGRESSION SIGNIFICANT TEST</vt:lpstr>
      <vt:lpstr>GENERAL REGRESSION SIGNIFICANT TEST</vt:lpstr>
      <vt:lpstr>GENERAL REGRESSION SIGNIFICANT TEST</vt:lpstr>
      <vt:lpstr>GENERAL REGRESSION SIGNIFICANT TEST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LINEAR PROGRAMMING</dc:title>
  <dc:creator>Huynh Trung Luong</dc:creator>
  <cp:lastModifiedBy>Huynh Trung Luong</cp:lastModifiedBy>
  <cp:revision>49</cp:revision>
  <dcterms:created xsi:type="dcterms:W3CDTF">2012-09-18T04:14:35Z</dcterms:created>
  <dcterms:modified xsi:type="dcterms:W3CDTF">2015-06-25T06:23:24Z</dcterms:modified>
</cp:coreProperties>
</file>